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68" r:id="rId8"/>
    <p:sldMasterId id="2147483780" r:id="rId9"/>
  </p:sldMasterIdLst>
  <p:notesMasterIdLst>
    <p:notesMasterId r:id="rId25"/>
  </p:notesMasterIdLst>
  <p:sldIdLst>
    <p:sldId id="311" r:id="rId10"/>
    <p:sldId id="312" r:id="rId11"/>
    <p:sldId id="313" r:id="rId12"/>
    <p:sldId id="340" r:id="rId13"/>
    <p:sldId id="342" r:id="rId14"/>
    <p:sldId id="341" r:id="rId15"/>
    <p:sldId id="346" r:id="rId16"/>
    <p:sldId id="347" r:id="rId17"/>
    <p:sldId id="354" r:id="rId18"/>
    <p:sldId id="355" r:id="rId19"/>
    <p:sldId id="356" r:id="rId20"/>
    <p:sldId id="360" r:id="rId21"/>
    <p:sldId id="361" r:id="rId22"/>
    <p:sldId id="362" r:id="rId23"/>
    <p:sldId id="321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78" userDrawn="1">
          <p15:clr>
            <a:srgbClr val="A4A3A4"/>
          </p15:clr>
        </p15:guide>
        <p15:guide id="2" pos="17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E"/>
    <a:srgbClr val="004070"/>
    <a:srgbClr val="F79646"/>
    <a:srgbClr val="F582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88" autoAdjust="0"/>
    <p:restoredTop sz="94660"/>
  </p:normalViewPr>
  <p:slideViewPr>
    <p:cSldViewPr>
      <p:cViewPr>
        <p:scale>
          <a:sx n="75" d="100"/>
          <a:sy n="75" d="100"/>
        </p:scale>
        <p:origin x="-72" y="-780"/>
      </p:cViewPr>
      <p:guideLst>
        <p:guide orient="horz" pos="2478"/>
        <p:guide pos="1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126714238845146"/>
          <c:y val="3.1740374905402498E-2"/>
          <c:w val="0.71873285761154859"/>
          <c:h val="0.789573826147551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Охват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Лист1!$A$2:$A$26</c:f>
              <c:strCache>
                <c:ptCount val="25"/>
                <c:pt idx="0">
                  <c:v>google</c:v>
                </c:pt>
                <c:pt idx="1">
                  <c:v>vkontakte(vk.com)</c:v>
                </c:pt>
                <c:pt idx="2">
                  <c:v>youtube.com</c:v>
                </c:pt>
                <c:pt idx="3">
                  <c:v>mail.ru</c:v>
                </c:pt>
                <c:pt idx="4">
                  <c:v>yandex</c:v>
                </c:pt>
                <c:pt idx="5">
                  <c:v>odnoklassniki(ok.ru)</c:v>
                </c:pt>
                <c:pt idx="6">
                  <c:v>facebook.com</c:v>
                </c:pt>
                <c:pt idx="7">
                  <c:v>olx.ua</c:v>
                </c:pt>
                <c:pt idx="8">
                  <c:v>ukr.net</c:v>
                </c:pt>
                <c:pt idx="9">
                  <c:v>privatbank.ua</c:v>
                </c:pt>
                <c:pt idx="10">
                  <c:v>rozetka (.ua/.com.ua)</c:v>
                </c:pt>
                <c:pt idx="11">
                  <c:v>wikipedia.org</c:v>
                </c:pt>
                <c:pt idx="12">
                  <c:v>sinoptik.ua</c:v>
                </c:pt>
                <c:pt idx="13">
                  <c:v>aliexpress.com</c:v>
                </c:pt>
                <c:pt idx="14">
                  <c:v>i.ua</c:v>
                </c:pt>
                <c:pt idx="15">
                  <c:v>aukro.ua</c:v>
                </c:pt>
                <c:pt idx="16">
                  <c:v>prom.ua</c:v>
                </c:pt>
                <c:pt idx="17">
                  <c:v>megogo.net</c:v>
                </c:pt>
                <c:pt idx="18">
                  <c:v>kinogo.co(.net)</c:v>
                </c:pt>
                <c:pt idx="19">
                  <c:v>gismeteo.ua</c:v>
                </c:pt>
                <c:pt idx="20">
                  <c:v>ex.ua</c:v>
                </c:pt>
                <c:pt idx="21">
                  <c:v>blogspot.com</c:v>
                </c:pt>
                <c:pt idx="22">
                  <c:v>obozrevatel.com+uaportal.com+uaclub.net</c:v>
                </c:pt>
                <c:pt idx="23">
                  <c:v>moviehits.info</c:v>
                </c:pt>
                <c:pt idx="24">
                  <c:v>fs.to</c:v>
                </c:pt>
              </c:strCache>
            </c:strRef>
          </c:cat>
          <c:val>
            <c:numRef>
              <c:f>Лист1!$B$2:$B$26</c:f>
              <c:numCache>
                <c:formatCode>0%</c:formatCode>
                <c:ptCount val="25"/>
                <c:pt idx="0">
                  <c:v>0.64305000000000012</c:v>
                </c:pt>
                <c:pt idx="1">
                  <c:v>0.59085999999999994</c:v>
                </c:pt>
                <c:pt idx="2">
                  <c:v>0.57191000000000003</c:v>
                </c:pt>
                <c:pt idx="3">
                  <c:v>0.54036000000000006</c:v>
                </c:pt>
                <c:pt idx="4">
                  <c:v>0.52688999999999997</c:v>
                </c:pt>
                <c:pt idx="5">
                  <c:v>0.38148000000000004</c:v>
                </c:pt>
                <c:pt idx="6">
                  <c:v>0.31761</c:v>
                </c:pt>
                <c:pt idx="7">
                  <c:v>0.39439999999999997</c:v>
                </c:pt>
                <c:pt idx="8">
                  <c:v>0.21695</c:v>
                </c:pt>
                <c:pt idx="9">
                  <c:v>0.36759999999999998</c:v>
                </c:pt>
                <c:pt idx="10">
                  <c:v>0.40521000000000001</c:v>
                </c:pt>
                <c:pt idx="11">
                  <c:v>0.36648999999999998</c:v>
                </c:pt>
                <c:pt idx="12">
                  <c:v>0.21052999999999999</c:v>
                </c:pt>
                <c:pt idx="13">
                  <c:v>0.25290000000000001</c:v>
                </c:pt>
                <c:pt idx="14">
                  <c:v>0.19181999999999999</c:v>
                </c:pt>
                <c:pt idx="15">
                  <c:v>0.23182</c:v>
                </c:pt>
                <c:pt idx="16">
                  <c:v>0.29278999999999999</c:v>
                </c:pt>
                <c:pt idx="17">
                  <c:v>0.19861999999999999</c:v>
                </c:pt>
                <c:pt idx="18">
                  <c:v>0.19091000000000002</c:v>
                </c:pt>
                <c:pt idx="19">
                  <c:v>0.15525</c:v>
                </c:pt>
                <c:pt idx="20">
                  <c:v>0.19796</c:v>
                </c:pt>
                <c:pt idx="21">
                  <c:v>0.25540000000000002</c:v>
                </c:pt>
                <c:pt idx="22">
                  <c:v>0.15472</c:v>
                </c:pt>
                <c:pt idx="23">
                  <c:v>8.4930000000000005E-2</c:v>
                </c:pt>
                <c:pt idx="24">
                  <c:v>9.8330000000000001E-2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67744896"/>
        <c:axId val="67746432"/>
      </c:barChart>
      <c:barChart>
        <c:barDir val="bar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Среднедневная доля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solidFill>
                      <a:srgbClr val="FEF4E6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Лист1!$A$2:$A$26</c:f>
              <c:strCache>
                <c:ptCount val="25"/>
                <c:pt idx="0">
                  <c:v>google</c:v>
                </c:pt>
                <c:pt idx="1">
                  <c:v>vkontakte(vk.com)</c:v>
                </c:pt>
                <c:pt idx="2">
                  <c:v>youtube.com</c:v>
                </c:pt>
                <c:pt idx="3">
                  <c:v>mail.ru</c:v>
                </c:pt>
                <c:pt idx="4">
                  <c:v>yandex</c:v>
                </c:pt>
                <c:pt idx="5">
                  <c:v>odnoklassniki(ok.ru)</c:v>
                </c:pt>
                <c:pt idx="6">
                  <c:v>facebook.com</c:v>
                </c:pt>
                <c:pt idx="7">
                  <c:v>olx.ua</c:v>
                </c:pt>
                <c:pt idx="8">
                  <c:v>ukr.net</c:v>
                </c:pt>
                <c:pt idx="9">
                  <c:v>privatbank.ua</c:v>
                </c:pt>
                <c:pt idx="10">
                  <c:v>rozetka (.ua/.com.ua)</c:v>
                </c:pt>
                <c:pt idx="11">
                  <c:v>wikipedia.org</c:v>
                </c:pt>
                <c:pt idx="12">
                  <c:v>sinoptik.ua</c:v>
                </c:pt>
                <c:pt idx="13">
                  <c:v>aliexpress.com</c:v>
                </c:pt>
                <c:pt idx="14">
                  <c:v>i.ua</c:v>
                </c:pt>
                <c:pt idx="15">
                  <c:v>aukro.ua</c:v>
                </c:pt>
                <c:pt idx="16">
                  <c:v>prom.ua</c:v>
                </c:pt>
                <c:pt idx="17">
                  <c:v>megogo.net</c:v>
                </c:pt>
                <c:pt idx="18">
                  <c:v>kinogo.co(.net)</c:v>
                </c:pt>
                <c:pt idx="19">
                  <c:v>gismeteo.ua</c:v>
                </c:pt>
                <c:pt idx="20">
                  <c:v>ex.ua</c:v>
                </c:pt>
                <c:pt idx="21">
                  <c:v>blogspot.com</c:v>
                </c:pt>
                <c:pt idx="22">
                  <c:v>obozrevatel.com+uaportal.com+uaclub.net</c:v>
                </c:pt>
                <c:pt idx="23">
                  <c:v>moviehits.info</c:v>
                </c:pt>
                <c:pt idx="24">
                  <c:v>fs.to</c:v>
                </c:pt>
              </c:strCache>
            </c:strRef>
          </c:cat>
          <c:val>
            <c:numRef>
              <c:f>Лист1!$C$2:$C$26</c:f>
              <c:numCache>
                <c:formatCode>0%</c:formatCode>
                <c:ptCount val="25"/>
                <c:pt idx="0">
                  <c:v>0.56664322580645166</c:v>
                </c:pt>
                <c:pt idx="1">
                  <c:v>0.49508935483870964</c:v>
                </c:pt>
                <c:pt idx="2">
                  <c:v>0.33921935483870969</c:v>
                </c:pt>
                <c:pt idx="3">
                  <c:v>0.33408129032258066</c:v>
                </c:pt>
                <c:pt idx="4">
                  <c:v>0.33319161290322574</c:v>
                </c:pt>
                <c:pt idx="5">
                  <c:v>0.29372225806451613</c:v>
                </c:pt>
                <c:pt idx="6">
                  <c:v>0.1658229032258064</c:v>
                </c:pt>
                <c:pt idx="7">
                  <c:v>0.15362387096774197</c:v>
                </c:pt>
                <c:pt idx="8">
                  <c:v>0.13697612903225806</c:v>
                </c:pt>
                <c:pt idx="9">
                  <c:v>0.10502419354838709</c:v>
                </c:pt>
                <c:pt idx="10">
                  <c:v>9.3976451612903217E-2</c:v>
                </c:pt>
                <c:pt idx="11">
                  <c:v>9.2741612903225815E-2</c:v>
                </c:pt>
                <c:pt idx="12">
                  <c:v>8.3132903225806451E-2</c:v>
                </c:pt>
                <c:pt idx="13">
                  <c:v>7.3683548387096759E-2</c:v>
                </c:pt>
                <c:pt idx="14">
                  <c:v>6.1592903225806461E-2</c:v>
                </c:pt>
                <c:pt idx="15">
                  <c:v>5.9370967741935489E-2</c:v>
                </c:pt>
                <c:pt idx="16">
                  <c:v>5.6589677419354834E-2</c:v>
                </c:pt>
                <c:pt idx="17">
                  <c:v>5.5441290322580647E-2</c:v>
                </c:pt>
                <c:pt idx="18">
                  <c:v>5.4712580645161289E-2</c:v>
                </c:pt>
                <c:pt idx="19">
                  <c:v>5.374354838709678E-2</c:v>
                </c:pt>
                <c:pt idx="20">
                  <c:v>5.1801290322580656E-2</c:v>
                </c:pt>
                <c:pt idx="21">
                  <c:v>4.6541612903225796E-2</c:v>
                </c:pt>
                <c:pt idx="22">
                  <c:v>4.6153548387096767E-2</c:v>
                </c:pt>
                <c:pt idx="23">
                  <c:v>4.3722903225806443E-2</c:v>
                </c:pt>
                <c:pt idx="24">
                  <c:v>3.8541935483870977E-2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68441984"/>
        <c:axId val="68440448"/>
      </c:barChart>
      <c:catAx>
        <c:axId val="677448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67746432"/>
        <c:crosses val="autoZero"/>
        <c:auto val="1"/>
        <c:lblAlgn val="ctr"/>
        <c:lblOffset val="100"/>
        <c:noMultiLvlLbl val="0"/>
      </c:catAx>
      <c:valAx>
        <c:axId val="67746432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67744896"/>
        <c:crosses val="autoZero"/>
        <c:crossBetween val="between"/>
      </c:valAx>
      <c:valAx>
        <c:axId val="68440448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68441984"/>
        <c:crosses val="max"/>
        <c:crossBetween val="between"/>
      </c:valAx>
      <c:catAx>
        <c:axId val="68441984"/>
        <c:scaling>
          <c:orientation val="maxMin"/>
        </c:scaling>
        <c:delete val="1"/>
        <c:axPos val="r"/>
        <c:numFmt formatCode="General" sourceLinked="1"/>
        <c:majorTickMark val="out"/>
        <c:minorTickMark val="none"/>
        <c:tickLblPos val="none"/>
        <c:crossAx val="68440448"/>
        <c:crosses val="max"/>
        <c:auto val="1"/>
        <c:lblAlgn val="ctr"/>
        <c:lblOffset val="100"/>
        <c:noMultiLvlLbl val="0"/>
      </c:catAx>
      <c:spPr>
        <a:scene3d>
          <a:camera prst="orthographicFront"/>
          <a:lightRig rig="threePt" dir="t"/>
        </a:scene3d>
        <a:sp3d>
          <a:bevelT h="6350"/>
        </a:sp3d>
      </c:spPr>
    </c:plotArea>
    <c:legend>
      <c:legendPos val="b"/>
      <c:legendEntry>
        <c:idx val="0"/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4929790026246717E-2"/>
          <c:y val="0.85397902564524752"/>
          <c:w val="0.70909205794709895"/>
          <c:h val="4.150937252182707E-2"/>
        </c:manualLayout>
      </c:layout>
      <c:overlay val="0"/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10-12/14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blogspot.com</c:v>
                </c:pt>
                <c:pt idx="4">
                  <c:v>livejournal.com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0.5891966666666667</c:v>
                </c:pt>
                <c:pt idx="1">
                  <c:v>0.36207999999999996</c:v>
                </c:pt>
                <c:pt idx="2">
                  <c:v>0.28657333333333335</c:v>
                </c:pt>
                <c:pt idx="3">
                  <c:v>0.24248</c:v>
                </c:pt>
                <c:pt idx="4">
                  <c:v>0.17007666666666665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10-12/15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blogspot.com</c:v>
                </c:pt>
                <c:pt idx="4">
                  <c:v>livejournal.com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0.61628666666666676</c:v>
                </c:pt>
                <c:pt idx="1">
                  <c:v>0.40126666666666666</c:v>
                </c:pt>
                <c:pt idx="2">
                  <c:v>0.32463333333333333</c:v>
                </c:pt>
                <c:pt idx="3">
                  <c:v>0.25209333333333334</c:v>
                </c:pt>
                <c:pt idx="4">
                  <c:v>0.16751666666666667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277376"/>
        <c:axId val="136295552"/>
      </c:barChart>
      <c:catAx>
        <c:axId val="1362773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36295552"/>
        <c:crosses val="autoZero"/>
        <c:auto val="1"/>
        <c:lblAlgn val="ctr"/>
        <c:lblOffset val="100"/>
        <c:noMultiLvlLbl val="0"/>
      </c:catAx>
      <c:valAx>
        <c:axId val="1362955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62773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10-12/14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0.64533333333333331</c:v>
                </c:pt>
                <c:pt idx="1">
                  <c:v>0.53528333333333333</c:v>
                </c:pt>
                <c:pt idx="2">
                  <c:v>0.50368666666666662</c:v>
                </c:pt>
                <c:pt idx="3">
                  <c:v>0.30995000000000006</c:v>
                </c:pt>
                <c:pt idx="4">
                  <c:v>0.19498000000000001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10-12/15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0.66742000000000001</c:v>
                </c:pt>
                <c:pt idx="1">
                  <c:v>0.58851333333333333</c:v>
                </c:pt>
                <c:pt idx="2">
                  <c:v>0.53653666666666655</c:v>
                </c:pt>
                <c:pt idx="3">
                  <c:v>0.4214633333333333</c:v>
                </c:pt>
                <c:pt idx="4">
                  <c:v>0.23124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7121152"/>
        <c:axId val="137122944"/>
      </c:barChart>
      <c:catAx>
        <c:axId val="137121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37122944"/>
        <c:crosses val="autoZero"/>
        <c:auto val="1"/>
        <c:lblAlgn val="ctr"/>
        <c:lblOffset val="100"/>
        <c:noMultiLvlLbl val="0"/>
      </c:catAx>
      <c:valAx>
        <c:axId val="13712294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712115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26714238845146"/>
          <c:y val="3.1740374905402498E-2"/>
          <c:w val="0.71873285761154859"/>
          <c:h val="0.7895738261475510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Охват</c:v>
                </c:pt>
              </c:strCache>
            </c:strRef>
          </c:tx>
          <c:spPr>
            <a:solidFill>
              <a:srgbClr val="F7964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Лист1!$A$2:$A$26</c:f>
              <c:strCache>
                <c:ptCount val="25"/>
                <c:pt idx="0">
                  <c:v>google</c:v>
                </c:pt>
                <c:pt idx="1">
                  <c:v>vkontakte(vk.com)</c:v>
                </c:pt>
                <c:pt idx="2">
                  <c:v>youtube.com</c:v>
                </c:pt>
                <c:pt idx="3">
                  <c:v>mail.ru</c:v>
                </c:pt>
                <c:pt idx="4">
                  <c:v>yandex</c:v>
                </c:pt>
                <c:pt idx="5">
                  <c:v>rozetka (.ua/.com.ua)</c:v>
                </c:pt>
                <c:pt idx="6">
                  <c:v>olx.ua</c:v>
                </c:pt>
                <c:pt idx="7">
                  <c:v>odnoklassniki(ok.ru)</c:v>
                </c:pt>
                <c:pt idx="8">
                  <c:v>privatbank.ua</c:v>
                </c:pt>
                <c:pt idx="9">
                  <c:v>wikipedia.org</c:v>
                </c:pt>
                <c:pt idx="10">
                  <c:v>facebook.com</c:v>
                </c:pt>
                <c:pt idx="11">
                  <c:v>prom.ua</c:v>
                </c:pt>
                <c:pt idx="12">
                  <c:v>blogspot.com</c:v>
                </c:pt>
                <c:pt idx="13">
                  <c:v>aliexpress.com</c:v>
                </c:pt>
                <c:pt idx="14">
                  <c:v>aukro.ua</c:v>
                </c:pt>
                <c:pt idx="15">
                  <c:v>ukr.net</c:v>
                </c:pt>
                <c:pt idx="16">
                  <c:v>sinoptik.ua</c:v>
                </c:pt>
                <c:pt idx="17">
                  <c:v>megogo.net</c:v>
                </c:pt>
                <c:pt idx="18">
                  <c:v>ex.ua</c:v>
                </c:pt>
                <c:pt idx="19">
                  <c:v>i.ua</c:v>
                </c:pt>
                <c:pt idx="20">
                  <c:v>kinogo.co(.net)</c:v>
                </c:pt>
                <c:pt idx="21">
                  <c:v>livejournal.com</c:v>
                </c:pt>
                <c:pt idx="22">
                  <c:v>kinopoisk.ru</c:v>
                </c:pt>
                <c:pt idx="23">
                  <c:v>novaposhta.ua</c:v>
                </c:pt>
                <c:pt idx="24">
                  <c:v>alibaba.com</c:v>
                </c:pt>
              </c:strCache>
            </c:strRef>
          </c:cat>
          <c:val>
            <c:numRef>
              <c:f>Лист1!$B$2:$B$26</c:f>
              <c:numCache>
                <c:formatCode>0%</c:formatCode>
                <c:ptCount val="25"/>
                <c:pt idx="0">
                  <c:v>0.64305000000000012</c:v>
                </c:pt>
                <c:pt idx="1">
                  <c:v>0.59085999999999994</c:v>
                </c:pt>
                <c:pt idx="2">
                  <c:v>0.57191000000000003</c:v>
                </c:pt>
                <c:pt idx="3">
                  <c:v>0.54036000000000006</c:v>
                </c:pt>
                <c:pt idx="4">
                  <c:v>0.52688999999999997</c:v>
                </c:pt>
                <c:pt idx="5">
                  <c:v>0.40521000000000001</c:v>
                </c:pt>
                <c:pt idx="6">
                  <c:v>0.39439999999999997</c:v>
                </c:pt>
                <c:pt idx="7">
                  <c:v>0.38148000000000004</c:v>
                </c:pt>
                <c:pt idx="8">
                  <c:v>0.36759999999999998</c:v>
                </c:pt>
                <c:pt idx="9">
                  <c:v>0.36648999999999998</c:v>
                </c:pt>
                <c:pt idx="10">
                  <c:v>0.31761</c:v>
                </c:pt>
                <c:pt idx="11">
                  <c:v>0.29278999999999999</c:v>
                </c:pt>
                <c:pt idx="12">
                  <c:v>0.25540000000000002</c:v>
                </c:pt>
                <c:pt idx="13">
                  <c:v>0.25290000000000001</c:v>
                </c:pt>
                <c:pt idx="14">
                  <c:v>0.23182</c:v>
                </c:pt>
                <c:pt idx="15">
                  <c:v>0.21695</c:v>
                </c:pt>
                <c:pt idx="16">
                  <c:v>0.21052999999999999</c:v>
                </c:pt>
                <c:pt idx="17">
                  <c:v>0.19861999999999999</c:v>
                </c:pt>
                <c:pt idx="18">
                  <c:v>0.19796</c:v>
                </c:pt>
                <c:pt idx="19">
                  <c:v>0.19181999999999999</c:v>
                </c:pt>
                <c:pt idx="20">
                  <c:v>0.19091000000000002</c:v>
                </c:pt>
                <c:pt idx="21">
                  <c:v>0.16879000000000002</c:v>
                </c:pt>
                <c:pt idx="22">
                  <c:v>0.16763000000000003</c:v>
                </c:pt>
                <c:pt idx="23">
                  <c:v>0.15964</c:v>
                </c:pt>
                <c:pt idx="24">
                  <c:v>0.15961999999999998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"/>
        <c:axId val="68476928"/>
        <c:axId val="68478464"/>
      </c:barChart>
      <c:catAx>
        <c:axId val="6847692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68478464"/>
        <c:crosses val="autoZero"/>
        <c:auto val="1"/>
        <c:lblAlgn val="ctr"/>
        <c:lblOffset val="100"/>
        <c:noMultiLvlLbl val="0"/>
      </c:catAx>
      <c:valAx>
        <c:axId val="68478464"/>
        <c:scaling>
          <c:orientation val="minMax"/>
          <c:max val="1"/>
          <c:min val="0"/>
        </c:scaling>
        <c:delete val="1"/>
        <c:axPos val="t"/>
        <c:numFmt formatCode="0%" sourceLinked="1"/>
        <c:majorTickMark val="out"/>
        <c:minorTickMark val="none"/>
        <c:tickLblPos val="none"/>
        <c:crossAx val="68476928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T h="6350"/>
        </a:sp3d>
      </c:spPr>
    </c:plotArea>
    <c:legend>
      <c:legendPos val="b"/>
      <c:legendEntry>
        <c:idx val="0"/>
        <c:txPr>
          <a:bodyPr/>
          <a:lstStyle/>
          <a:p>
            <a:pPr>
              <a:defRPr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31076312335958006"/>
          <c:y val="0.84696191217631267"/>
          <c:w val="5.2347604986876642E-2"/>
          <c:h val="4.1984255512808259E-2"/>
        </c:manualLayout>
      </c:layout>
      <c:overlay val="0"/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Октябрь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0.60473999999999994</c:v>
                </c:pt>
                <c:pt idx="1">
                  <c:v>0.42320000000000002</c:v>
                </c:pt>
                <c:pt idx="2">
                  <c:v>0.21509</c:v>
                </c:pt>
                <c:pt idx="3">
                  <c:v>0.24556</c:v>
                </c:pt>
                <c:pt idx="4">
                  <c:v>0.11368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0.55703000000000003</c:v>
                </c:pt>
                <c:pt idx="1">
                  <c:v>0.36457999999999996</c:v>
                </c:pt>
                <c:pt idx="2">
                  <c:v>0.19126000000000001</c:v>
                </c:pt>
                <c:pt idx="3">
                  <c:v>0.22594999999999998</c:v>
                </c:pt>
                <c:pt idx="4">
                  <c:v>9.7309999999999994E-2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Декабрь</c:v>
                </c:pt>
              </c:strCache>
            </c:strRef>
          </c:tx>
          <c:spPr>
            <a:solidFill>
              <a:srgbClr val="00487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0.54036000000000006</c:v>
                </c:pt>
                <c:pt idx="1">
                  <c:v>0.36648999999999998</c:v>
                </c:pt>
                <c:pt idx="2">
                  <c:v>0.19181999999999999</c:v>
                </c:pt>
                <c:pt idx="3">
                  <c:v>0.21695</c:v>
                </c:pt>
                <c:pt idx="4">
                  <c:v>0.10185000000000001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5984256"/>
        <c:axId val="135985792"/>
      </c:barChart>
      <c:catAx>
        <c:axId val="135984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35985792"/>
        <c:crosses val="autoZero"/>
        <c:auto val="1"/>
        <c:lblAlgn val="ctr"/>
        <c:lblOffset val="100"/>
        <c:noMultiLvlLbl val="0"/>
      </c:catAx>
      <c:valAx>
        <c:axId val="1359857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59842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Октябрь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blogspot.com</c:v>
                </c:pt>
                <c:pt idx="4">
                  <c:v>livejournal.com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0.65117000000000003</c:v>
                </c:pt>
                <c:pt idx="1">
                  <c:v>0.42619000000000001</c:v>
                </c:pt>
                <c:pt idx="2">
                  <c:v>0.34408</c:v>
                </c:pt>
                <c:pt idx="3">
                  <c:v>0.26290999999999998</c:v>
                </c:pt>
                <c:pt idx="4">
                  <c:v>0.17359000000000002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blogspot.com</c:v>
                </c:pt>
                <c:pt idx="4">
                  <c:v>livejournal.com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0.60682999999999998</c:v>
                </c:pt>
                <c:pt idx="1">
                  <c:v>0.39612999999999998</c:v>
                </c:pt>
                <c:pt idx="2">
                  <c:v>0.31220999999999999</c:v>
                </c:pt>
                <c:pt idx="3">
                  <c:v>0.23797000000000001</c:v>
                </c:pt>
                <c:pt idx="4">
                  <c:v>0.16017000000000001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Декабрь</c:v>
                </c:pt>
              </c:strCache>
            </c:strRef>
          </c:tx>
          <c:spPr>
            <a:solidFill>
              <a:srgbClr val="00487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blogspot.com</c:v>
                </c:pt>
                <c:pt idx="4">
                  <c:v>livejournal.com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0.59085999999999994</c:v>
                </c:pt>
                <c:pt idx="1">
                  <c:v>0.38148000000000004</c:v>
                </c:pt>
                <c:pt idx="2">
                  <c:v>0.31761</c:v>
                </c:pt>
                <c:pt idx="3">
                  <c:v>0.25540000000000002</c:v>
                </c:pt>
                <c:pt idx="4">
                  <c:v>0.16879000000000002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067328"/>
        <c:axId val="136077312"/>
      </c:barChart>
      <c:catAx>
        <c:axId val="136067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36077312"/>
        <c:crosses val="autoZero"/>
        <c:auto val="1"/>
        <c:lblAlgn val="ctr"/>
        <c:lblOffset val="100"/>
        <c:noMultiLvlLbl val="0"/>
      </c:catAx>
      <c:valAx>
        <c:axId val="13607731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6067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Октябрь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0.69825999999999988</c:v>
                </c:pt>
                <c:pt idx="1">
                  <c:v>0.61826999999999999</c:v>
                </c:pt>
                <c:pt idx="2">
                  <c:v>0.55352999999999997</c:v>
                </c:pt>
                <c:pt idx="3">
                  <c:v>0.45752000000000004</c:v>
                </c:pt>
                <c:pt idx="4">
                  <c:v>0.23006000000000001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Ноябрь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0.66095000000000004</c:v>
                </c:pt>
                <c:pt idx="1">
                  <c:v>0.57535999999999998</c:v>
                </c:pt>
                <c:pt idx="2">
                  <c:v>0.52918999999999994</c:v>
                </c:pt>
                <c:pt idx="3">
                  <c:v>0.41247</c:v>
                </c:pt>
                <c:pt idx="4">
                  <c:v>0.23184000000000002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Декабрь</c:v>
                </c:pt>
              </c:strCache>
            </c:strRef>
          </c:tx>
          <c:spPr>
            <a:solidFill>
              <a:srgbClr val="00487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600" b="0" i="0" u="none" strike="noStrike" kern="1200" baseline="0">
                    <a:solidFill>
                      <a:prstClr val="black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0.64305000000000012</c:v>
                </c:pt>
                <c:pt idx="1">
                  <c:v>0.57191000000000003</c:v>
                </c:pt>
                <c:pt idx="2">
                  <c:v>0.52688999999999997</c:v>
                </c:pt>
                <c:pt idx="3">
                  <c:v>0.39439999999999997</c:v>
                </c:pt>
                <c:pt idx="4">
                  <c:v>0.23182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547712"/>
        <c:axId val="136561792"/>
      </c:barChart>
      <c:catAx>
        <c:axId val="136547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36561792"/>
        <c:crosses val="autoZero"/>
        <c:auto val="1"/>
        <c:lblAlgn val="ctr"/>
        <c:lblOffset val="100"/>
        <c:noMultiLvlLbl val="0"/>
      </c:catAx>
      <c:valAx>
        <c:axId val="13656179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654771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дек/14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0.56180999999999992</c:v>
                </c:pt>
                <c:pt idx="1">
                  <c:v>0.34981000000000001</c:v>
                </c:pt>
                <c:pt idx="2">
                  <c:v>0.19873000000000002</c:v>
                </c:pt>
                <c:pt idx="3">
                  <c:v>0.20754</c:v>
                </c:pt>
                <c:pt idx="4">
                  <c:v>0.13906000000000002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дек/15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0.54036000000000006</c:v>
                </c:pt>
                <c:pt idx="1">
                  <c:v>0.36648999999999998</c:v>
                </c:pt>
                <c:pt idx="2">
                  <c:v>0.19181999999999999</c:v>
                </c:pt>
                <c:pt idx="3">
                  <c:v>0.21695</c:v>
                </c:pt>
                <c:pt idx="4">
                  <c:v>0.10185000000000001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449408"/>
        <c:axId val="136467584"/>
      </c:barChart>
      <c:catAx>
        <c:axId val="136449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36467584"/>
        <c:crosses val="autoZero"/>
        <c:auto val="1"/>
        <c:lblAlgn val="ctr"/>
        <c:lblOffset val="100"/>
        <c:noMultiLvlLbl val="0"/>
      </c:catAx>
      <c:valAx>
        <c:axId val="1364675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64494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дек/14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blogspot.com</c:v>
                </c:pt>
                <c:pt idx="4">
                  <c:v>livejournal.com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0.57712000000000008</c:v>
                </c:pt>
                <c:pt idx="1">
                  <c:v>0.33626</c:v>
                </c:pt>
                <c:pt idx="2">
                  <c:v>0.28777000000000003</c:v>
                </c:pt>
                <c:pt idx="3">
                  <c:v>0.23513000000000001</c:v>
                </c:pt>
                <c:pt idx="4">
                  <c:v>0.16062000000000001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дек/15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vkontakte</c:v>
                </c:pt>
                <c:pt idx="1">
                  <c:v>odnoklassniki</c:v>
                </c:pt>
                <c:pt idx="2">
                  <c:v>facebook.com</c:v>
                </c:pt>
                <c:pt idx="3">
                  <c:v>blogspot.com</c:v>
                </c:pt>
                <c:pt idx="4">
                  <c:v>livejournal.com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0.59085999999999994</c:v>
                </c:pt>
                <c:pt idx="1">
                  <c:v>0.38148000000000004</c:v>
                </c:pt>
                <c:pt idx="2">
                  <c:v>0.31761</c:v>
                </c:pt>
                <c:pt idx="3">
                  <c:v>0.25540000000000002</c:v>
                </c:pt>
                <c:pt idx="4">
                  <c:v>0.16879000000000002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748416"/>
        <c:axId val="136750208"/>
      </c:barChart>
      <c:catAx>
        <c:axId val="13674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36750208"/>
        <c:crosses val="autoZero"/>
        <c:auto val="1"/>
        <c:lblAlgn val="ctr"/>
        <c:lblOffset val="100"/>
        <c:noMultiLvlLbl val="0"/>
      </c:catAx>
      <c:valAx>
        <c:axId val="13675020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67484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дек/14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0.63334000000000001</c:v>
                </c:pt>
                <c:pt idx="1">
                  <c:v>0.51895999999999998</c:v>
                </c:pt>
                <c:pt idx="2">
                  <c:v>0.50456000000000001</c:v>
                </c:pt>
                <c:pt idx="3">
                  <c:v>0.29859000000000002</c:v>
                </c:pt>
                <c:pt idx="4">
                  <c:v>0.18606999999999999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дек/15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google</c:v>
                </c:pt>
                <c:pt idx="1">
                  <c:v>youtube.com</c:v>
                </c:pt>
                <c:pt idx="2">
                  <c:v>yandex</c:v>
                </c:pt>
                <c:pt idx="3">
                  <c:v>olx.ua</c:v>
                </c:pt>
                <c:pt idx="4">
                  <c:v>aukro.ua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0.64305000000000012</c:v>
                </c:pt>
                <c:pt idx="1">
                  <c:v>0.57191000000000003</c:v>
                </c:pt>
                <c:pt idx="2">
                  <c:v>0.52688999999999997</c:v>
                </c:pt>
                <c:pt idx="3">
                  <c:v>0.39439999999999997</c:v>
                </c:pt>
                <c:pt idx="4">
                  <c:v>0.23182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666496"/>
        <c:axId val="136680576"/>
      </c:barChart>
      <c:catAx>
        <c:axId val="13666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36680576"/>
        <c:crosses val="autoZero"/>
        <c:auto val="1"/>
        <c:lblAlgn val="ctr"/>
        <c:lblOffset val="100"/>
        <c:noMultiLvlLbl val="0"/>
      </c:catAx>
      <c:valAx>
        <c:axId val="13668057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66664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10-12/14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0.56887666666666659</c:v>
                </c:pt>
                <c:pt idx="1">
                  <c:v>0.36990999999999996</c:v>
                </c:pt>
                <c:pt idx="2">
                  <c:v>0.20536666666666667</c:v>
                </c:pt>
                <c:pt idx="3">
                  <c:v>0.20935666666666666</c:v>
                </c:pt>
                <c:pt idx="4">
                  <c:v>0.13631666666666667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10-12/15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mail.ru</c:v>
                </c:pt>
                <c:pt idx="1">
                  <c:v>wikipedia.org</c:v>
                </c:pt>
                <c:pt idx="2">
                  <c:v>i.ua</c:v>
                </c:pt>
                <c:pt idx="3">
                  <c:v>ukr.net</c:v>
                </c:pt>
                <c:pt idx="4">
                  <c:v>pravda.com.ua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0.56737666666666664</c:v>
                </c:pt>
                <c:pt idx="1">
                  <c:v>0.38475666666666664</c:v>
                </c:pt>
                <c:pt idx="2">
                  <c:v>0.19938999999999998</c:v>
                </c:pt>
                <c:pt idx="3">
                  <c:v>0.22948666666666664</c:v>
                </c:pt>
                <c:pt idx="4">
                  <c:v>0.10428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6834432"/>
        <c:axId val="136250496"/>
      </c:barChart>
      <c:catAx>
        <c:axId val="136834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136250496"/>
        <c:crosses val="autoZero"/>
        <c:auto val="1"/>
        <c:lblAlgn val="ctr"/>
        <c:lblOffset val="100"/>
        <c:noMultiLvlLbl val="0"/>
      </c:catAx>
      <c:valAx>
        <c:axId val="13625049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36834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0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0FDD2-8571-4935-BC87-045D0BB4732A}" type="datetimeFigureOut">
              <a:rPr lang="uk-UA" smtClean="0"/>
              <a:t>18.01.2016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75A5A-BE9C-4971-B561-3CCEDD7BF63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144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51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78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848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00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92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164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457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1404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599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148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9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3307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697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5439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864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6179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0604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14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927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2155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7076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48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746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284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687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9945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194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0256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338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74578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9150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2616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31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0003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214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5539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0978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267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580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64925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451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055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751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68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1202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70814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70846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4988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569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4432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8868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787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031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4047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73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65554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6506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6861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60473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31720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5292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2096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2753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13829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1256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659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58423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44140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20798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6819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6198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66451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48564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1659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119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9658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63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1284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3949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2859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8464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41487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522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35546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70536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81260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01385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01E4-37EE-4234-AE2C-8DAB9C01E5D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49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30099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EF12A-C529-4571-8036-64B293DCF39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118642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B1FD-1DE0-440D-B38D-CA73BCC73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04506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5BBF9-1D12-41F3-B690-0CAEFA4EB6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61265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B0DC3-B03A-4EE2-BDB7-D10BD4C4A7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8628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B68FE-FF71-453F-BEA8-FBAC97726E1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66016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99A59-CB74-4D89-B1CB-0F9738FB062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0361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8EFC4-CFE5-4E9A-9395-CBBC067EC4A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95353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51703-A4C6-46A6-B801-EAFEA6DDA0E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3931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9AD2F-2ECD-45AC-B669-C6A3DA20AB8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0975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1900B-2FE1-416C-B93B-DD652940187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3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AEA7-2609-42E7-84C1-123950A1DED1}" type="datetimeFigureOut">
              <a:rPr lang="ru-RU" smtClean="0"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96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85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6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EAEA7-2609-42E7-84C1-123950A1DED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93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5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20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13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66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80786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08A1D-9EB6-4BBD-A09D-BC1F21D682C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18.01.2016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299872" y="6439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31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4.xml"/><Relationship Id="rId4" Type="http://schemas.openxmlformats.org/officeDocument/2006/relationships/hyperlink" Target="http://factum-ua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8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9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511824" y="4005064"/>
            <a:ext cx="7680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Данные </a:t>
            </a:r>
            <a:r>
              <a:rPr lang="ru-RU" sz="2800" b="1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работы </a:t>
            </a:r>
            <a:r>
              <a:rPr lang="ru-RU" sz="28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Панели, Декабрь 2015</a:t>
            </a:r>
            <a:endParaRPr lang="ru-RU" sz="28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0" y="3052800"/>
            <a:ext cx="3880673" cy="2476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126876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Opinion Software Media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69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06885047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социальных сетей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12/2014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12/201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29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15948699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интернет-сервисов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12/2014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264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01225881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Динамика информационных сайтов и порталов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по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среднему охвату 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1+:</a:t>
            </a:r>
            <a:r>
              <a:rPr lang="en-U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10-12/2014, 10-12/201</a:t>
            </a:r>
            <a:r>
              <a:rPr lang="en-U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15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82743609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Динамика социальных сетей по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среднему охвату 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+: 10-12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/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2014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,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10-12</a:t>
            </a:r>
            <a:r>
              <a:rPr lang="en-US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/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201</a:t>
            </a:r>
            <a:r>
              <a:rPr lang="en-U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52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81387925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Динамика интернет-сервисов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по среднему 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охвату 1+:</a:t>
            </a:r>
            <a:r>
              <a:rPr lang="en-U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10-12/2014</a:t>
            </a:r>
            <a:r>
              <a:rPr lang="ru-RU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, </a:t>
            </a:r>
            <a:r>
              <a:rPr lang="ru-RU" sz="2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10-12/201</a:t>
            </a:r>
            <a:r>
              <a:rPr lang="en-US" sz="2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8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4247340"/>
            <a:ext cx="3744417" cy="56422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27449" y="980728"/>
            <a:ext cx="324520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3200" b="1" dirty="0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Ivan </a:t>
            </a:r>
            <a:r>
              <a:rPr lang="en-US" sz="3200" b="1" dirty="0" err="1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Dubinskiy</a:t>
            </a:r>
            <a:endParaRPr lang="ru-RU" sz="3200" b="1" dirty="0">
              <a:solidFill>
                <a:prstClr val="black">
                  <a:lumMod val="65000"/>
                  <a:lumOff val="35000"/>
                </a:prstClr>
              </a:solidFill>
              <a:latin typeface="Corbe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32292" y="1484784"/>
            <a:ext cx="4171620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ru-RU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директор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Factum Group Ukraine</a:t>
            </a:r>
            <a:endParaRPr lang="ru-RU" sz="2000" dirty="0">
              <a:solidFill>
                <a:prstClr val="black">
                  <a:lumMod val="65000"/>
                  <a:lumOff val="35000"/>
                </a:prstClr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68008" y="5086346"/>
            <a:ext cx="4183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solidFill>
                  <a:prstClr val="black"/>
                </a:solidFill>
                <a:hlinkClick r:id="rId4"/>
              </a:rPr>
              <a:t>http://factum-ua.com</a:t>
            </a:r>
            <a:endParaRPr lang="ru-RU" sz="2100" dirty="0">
              <a:solidFill>
                <a:srgbClr val="40428D"/>
              </a:solidFill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7448" y="2204864"/>
            <a:ext cx="4183136" cy="35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50" dirty="0">
                <a:solidFill>
                  <a:prstClr val="black">
                    <a:lumMod val="65000"/>
                    <a:lumOff val="35000"/>
                  </a:prstClr>
                </a:solidFill>
                <a:latin typeface="Corbel" pitchFamily="34" charset="0"/>
              </a:rPr>
              <a:t>ivan.dubinskiy@factum-ua.com</a:t>
            </a:r>
            <a:endParaRPr lang="ru-RU" sz="1750" dirty="0">
              <a:solidFill>
                <a:srgbClr val="40428D"/>
              </a:solidFill>
              <a:latin typeface="Corbe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2292" y="1916832"/>
            <a:ext cx="41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+380 67 214-12-94</a:t>
            </a:r>
            <a:endParaRPr lang="ru-RU" sz="1600" dirty="0">
              <a:solidFill>
                <a:prstClr val="black">
                  <a:lumMod val="65000"/>
                  <a:lumOff val="3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4680" y="5505073"/>
            <a:ext cx="41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+380 44 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569</a:t>
            </a:r>
            <a:r>
              <a:rPr lang="uk-UA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16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72</a:t>
            </a:r>
            <a:r>
              <a:rPr lang="uk-UA" sz="160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en-US" sz="1600" smtClean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 </a:t>
            </a:r>
            <a:r>
              <a:rPr lang="en-US" sz="160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07 / 08 / 09</a:t>
            </a:r>
            <a:endParaRPr lang="ru-RU" sz="1600" dirty="0">
              <a:solidFill>
                <a:prstClr val="black">
                  <a:lumMod val="65000"/>
                  <a:lumOff val="3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74680" y="5826750"/>
            <a:ext cx="4183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ул. Щорса 32-Г, 01133, г. Киев, Украина</a:t>
            </a:r>
          </a:p>
        </p:txBody>
      </p:sp>
    </p:spTree>
    <p:extLst>
      <p:ext uri="{BB962C8B-B14F-4D97-AF65-F5344CB8AC3E}">
        <p14:creationId xmlns:p14="http://schemas.microsoft.com/office/powerpoint/2010/main" val="40480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3187"/>
            <a:ext cx="2783632" cy="1476521"/>
          </a:xfrm>
          <a:prstGeom prst="rect">
            <a:avLst/>
          </a:prstGeom>
        </p:spPr>
      </p:pic>
      <p:pic>
        <p:nvPicPr>
          <p:cNvPr id="11" name="Picture 2" descr="C:\Users\l-zhytnyk\Documents\!Documents\Presentation\Design\2010 Design\Pics\2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916832"/>
            <a:ext cx="5208239" cy="3904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143672" y="2564904"/>
            <a:ext cx="8712968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ru-RU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Данные Панели,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ru-RU" b="1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b="1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2015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7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3187"/>
            <a:ext cx="2783632" cy="1476521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468313" y="1989138"/>
            <a:ext cx="8136134" cy="64698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Исследование </a:t>
            </a:r>
            <a:r>
              <a:rPr lang="en-US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Opinion Software Media© 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проводится </a:t>
            </a:r>
            <a:r>
              <a:rPr lang="en-US" sz="16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Factum Group Ukraine 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заказу </a:t>
            </a:r>
            <a:r>
              <a:rPr lang="ru-RU" sz="1600" b="0" dirty="0" err="1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ИнАУ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28.08.2010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sz="1600" b="0" dirty="0">
              <a:solidFill>
                <a:schemeClr val="bg2">
                  <a:lumMod val="2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68313" y="3332921"/>
            <a:ext cx="8136134" cy="919401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1600" b="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Постоянно действующая репрезентативная Панель интернет пользователей, рекрутированная </a:t>
            </a:r>
            <a:r>
              <a:rPr lang="ru-RU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оффлайн. </a:t>
            </a:r>
            <a:br>
              <a:rPr lang="ru-RU" sz="16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Декабрь 2015:</a:t>
            </a:r>
            <a:r>
              <a:rPr lang="en-US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 </a:t>
            </a:r>
            <a:r>
              <a:rPr lang="ru-RU" sz="1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5000.</a:t>
            </a:r>
            <a:endParaRPr lang="ru-RU" sz="1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468312" y="5101887"/>
            <a:ext cx="8136135" cy="64698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sz="1600" b="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600" b="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Формат передачи данных: веб-интерфейс, включающий данные по сайтам с аудиторией не менее 50 панелистов. </a:t>
            </a:r>
            <a:endParaRPr lang="en-US" sz="1600" b="0" dirty="0" smtClean="0">
              <a:solidFill>
                <a:schemeClr val="bg2">
                  <a:lumMod val="2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Picture 2" descr="C:\Users\l-zhytnyk\Documents\!Documents\Presentation\Design\2010 Design\Pics\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808921"/>
            <a:ext cx="30480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439101" y="494647"/>
            <a:ext cx="76801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Методология исследования</a:t>
            </a:r>
            <a:endParaRPr lang="ru-RU" sz="3200" b="1" dirty="0">
              <a:solidFill>
                <a:prstClr val="white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4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4" y="93187"/>
            <a:ext cx="2783632" cy="1476521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287688" y="373453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Топ 25 сайтов (ДОМЕНЫ): </a:t>
            </a:r>
            <a:endPara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Ранжирование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 среднедневной доле, </a:t>
            </a:r>
            <a:endParaRPr lang="en-US" sz="2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/201</a:t>
            </a: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739578945"/>
              </p:ext>
            </p:extLst>
          </p:nvPr>
        </p:nvGraphicFramePr>
        <p:xfrm>
          <a:off x="0" y="1529379"/>
          <a:ext cx="12192000" cy="542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275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4" y="93187"/>
            <a:ext cx="2783632" cy="1476521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54084761"/>
              </p:ext>
            </p:extLst>
          </p:nvPr>
        </p:nvGraphicFramePr>
        <p:xfrm>
          <a:off x="0" y="1529379"/>
          <a:ext cx="12192000" cy="5429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431704" y="373453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Топ 25 сайтов (ДОМЕНЫ): </a:t>
            </a:r>
            <a:b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ранжирование по охвату,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15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06749819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информационных сайтов и порталов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10/2015-1</a:t>
            </a: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866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81013361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социальных сетей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10/2015-12/201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48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99725706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интернет-сервисов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uk-UA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/2015-12/201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12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54" y="80096"/>
            <a:ext cx="2783961" cy="1476696"/>
          </a:xfrm>
          <a:prstGeom prst="rect">
            <a:avLst/>
          </a:prstGeom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264352" y="6492875"/>
            <a:ext cx="2844800" cy="365125"/>
          </a:xfrm>
        </p:spPr>
        <p:txBody>
          <a:bodyPr/>
          <a:lstStyle/>
          <a:p>
            <a:fld id="{FF36CBDC-A28F-4765-9CD4-1DE6D03D1733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85067104"/>
              </p:ext>
            </p:extLst>
          </p:nvPr>
        </p:nvGraphicFramePr>
        <p:xfrm>
          <a:off x="0" y="1569708"/>
          <a:ext cx="12192000" cy="446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359696" y="360450"/>
            <a:ext cx="7510462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0"/>
              </a:spcBef>
              <a:defRPr/>
            </a:pPr>
            <a:r>
              <a:rPr lang="ru-RU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Динамика информационных сайтов и порталов по охвату 1+: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12/2014, 12/201</a:t>
            </a:r>
            <a:r>
              <a:rPr 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endParaRPr lang="ru-RU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51" b="24297"/>
          <a:stretch/>
        </p:blipFill>
        <p:spPr bwMode="auto">
          <a:xfrm>
            <a:off x="10632504" y="5774347"/>
            <a:ext cx="1247800" cy="5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9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9101</TotalTime>
  <Words>237</Words>
  <Application>Microsoft Office PowerPoint</Application>
  <PresentationFormat>Произвольный</PresentationFormat>
  <Paragraphs>38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9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Тема Office</vt:lpstr>
      <vt:lpstr>1_Тема Office</vt:lpstr>
      <vt:lpstr>2_Тема Office</vt:lpstr>
      <vt:lpstr>3_Тема Office</vt:lpstr>
      <vt:lpstr>4_Тема Office</vt:lpstr>
      <vt:lpstr>5_Тема Office</vt:lpstr>
      <vt:lpstr>6_Тема Office</vt:lpstr>
      <vt:lpstr>10_Тема Office</vt:lpstr>
      <vt:lpstr>11_Тема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 FGU</dc:creator>
  <cp:lastModifiedBy>Ivan Dubinskiy</cp:lastModifiedBy>
  <cp:revision>307</cp:revision>
  <dcterms:created xsi:type="dcterms:W3CDTF">2013-10-18T13:22:08Z</dcterms:created>
  <dcterms:modified xsi:type="dcterms:W3CDTF">2016-01-19T09:16:59Z</dcterms:modified>
</cp:coreProperties>
</file>